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73" r:id="rId3"/>
    <p:sldId id="278" r:id="rId4"/>
    <p:sldId id="257" r:id="rId5"/>
    <p:sldId id="258" r:id="rId6"/>
    <p:sldId id="274" r:id="rId7"/>
    <p:sldId id="259" r:id="rId8"/>
    <p:sldId id="260" r:id="rId9"/>
    <p:sldId id="261" r:id="rId10"/>
    <p:sldId id="262" r:id="rId11"/>
    <p:sldId id="264" r:id="rId12"/>
    <p:sldId id="267" r:id="rId13"/>
    <p:sldId id="269" r:id="rId14"/>
    <p:sldId id="270" r:id="rId15"/>
    <p:sldId id="271" r:id="rId16"/>
    <p:sldId id="272" r:id="rId17"/>
    <p:sldId id="280" r:id="rId18"/>
    <p:sldId id="283" r:id="rId19"/>
    <p:sldId id="275" r:id="rId20"/>
    <p:sldId id="276" r:id="rId21"/>
    <p:sldId id="282" r:id="rId22"/>
    <p:sldId id="281" r:id="rId23"/>
    <p:sldId id="284" r:id="rId24"/>
    <p:sldId id="279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665" autoAdjust="0"/>
    <p:restoredTop sz="94660"/>
  </p:normalViewPr>
  <p:slideViewPr>
    <p:cSldViewPr snapToGrid="0">
      <p:cViewPr varScale="1">
        <p:scale>
          <a:sx n="83" d="100"/>
          <a:sy n="83" d="100"/>
        </p:scale>
        <p:origin x="4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g>
</file>

<file path=ppt/media/image10.jpg>
</file>

<file path=ppt/media/image11.jpe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jpeg>
</file>

<file path=ppt/media/image4.png>
</file>

<file path=ppt/media/image5.png>
</file>

<file path=ppt/media/image6.pn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12/3/2019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hyperlink" Target="https://zh.wikipedia.org/wiki/IOS" TargetMode="External"/><Relationship Id="rId3" Type="http://schemas.openxmlformats.org/officeDocument/2006/relationships/hyperlink" Target="https://zh.wikipedia.org/wiki/%E8%A1%8C%E5%8B%95%E6%87%89%E7%94%A8%E7%A8%8B%E5%BC%8F" TargetMode="External"/><Relationship Id="rId7" Type="http://schemas.openxmlformats.org/officeDocument/2006/relationships/hyperlink" Target="https://zh.wikipedia.org/wiki/Android" TargetMode="External"/><Relationship Id="rId12" Type="http://schemas.openxmlformats.org/officeDocument/2006/relationships/image" Target="../media/image18.png"/><Relationship Id="rId2" Type="http://schemas.openxmlformats.org/officeDocument/2006/relationships/hyperlink" Target="https://zh.wikipedia.org/wiki/Python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zh.wikipedia.org/wiki/%E5%BA%94%E7%94%A8%E8%BD%AF%E4%BB%B6" TargetMode="External"/><Relationship Id="rId11" Type="http://schemas.openxmlformats.org/officeDocument/2006/relationships/hyperlink" Target="https://zh.wikipedia.org/wiki/Microsoft_Windows" TargetMode="External"/><Relationship Id="rId5" Type="http://schemas.openxmlformats.org/officeDocument/2006/relationships/hyperlink" Target="https://zh.wikipedia.org/wiki/%E5%A4%9A%E9%BB%9E%E8%A7%B8%E6%8E%A7" TargetMode="External"/><Relationship Id="rId10" Type="http://schemas.openxmlformats.org/officeDocument/2006/relationships/hyperlink" Target="https://zh.wikipedia.org/wiki/OS_X" TargetMode="External"/><Relationship Id="rId4" Type="http://schemas.openxmlformats.org/officeDocument/2006/relationships/hyperlink" Target="https://zh.wikipedia.org/wiki/%E8%87%AA%E7%84%B6%E7%94%A8%E6%88%B7%E7%95%8C%E9%9D%A2" TargetMode="External"/><Relationship Id="rId9" Type="http://schemas.openxmlformats.org/officeDocument/2006/relationships/hyperlink" Target="https://zh.wikipedia.org/wiki/Linux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hyperlink" Target="https://www.youtube.com/watch?v=y59WeWFA7wE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zh.wikipedia.org/wiki/Kivy" TargetMode="External"/><Relationship Id="rId2" Type="http://schemas.openxmlformats.org/officeDocument/2006/relationships/hyperlink" Target="https://www.youtube.com/channel/UCfzlCWGWYyIQ0aLC5w48gBQ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stackoverflow.com/questions/47739907/how-connect-my-kivy-client-to-a-server-tcp-sockets" TargetMode="External"/><Relationship Id="rId4" Type="http://schemas.openxmlformats.org/officeDocument/2006/relationships/hyperlink" Target="https://www.reddit.com/r/kivy/comments/7iu65d/orderofoperations_for_a_kivy_network_client/" TargetMode="Externa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688017" y="327513"/>
            <a:ext cx="8637073" cy="2541431"/>
          </a:xfrm>
        </p:spPr>
        <p:txBody>
          <a:bodyPr>
            <a:noAutofit/>
          </a:bodyPr>
          <a:lstStyle/>
          <a:p>
            <a:r>
              <a:rPr lang="zh-TW" altLang="en-US" sz="72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志明與他們的夥伴們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zh-TW" altLang="en-US" sz="4000" dirty="0"/>
              <a:t>作品</a:t>
            </a:r>
            <a:r>
              <a:rPr lang="en-US" altLang="zh-TW" sz="4000" dirty="0"/>
              <a:t>:</a:t>
            </a:r>
            <a:r>
              <a:rPr lang="zh-TW" altLang="en-US" sz="4000" dirty="0"/>
              <a:t>語音計算機</a:t>
            </a:r>
            <a:endParaRPr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4739106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3800" b="1" dirty="0"/>
              <a:t>我看到了</a:t>
            </a:r>
            <a:r>
              <a:rPr lang="en-US" altLang="zh-TW" sz="13800" b="1" dirty="0"/>
              <a:t>…</a:t>
            </a:r>
            <a:endParaRPr lang="zh-TW" altLang="en-US" sz="13800" b="1" dirty="0"/>
          </a:p>
        </p:txBody>
      </p:sp>
    </p:spTree>
    <p:extLst>
      <p:ext uri="{BB962C8B-B14F-4D97-AF65-F5344CB8AC3E}">
        <p14:creationId xmlns:p14="http://schemas.microsoft.com/office/powerpoint/2010/main" val="5728759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7200" b="1" dirty="0"/>
              <a:t>正在我準備放棄時</a:t>
            </a:r>
            <a:r>
              <a:rPr lang="en-US" altLang="zh-TW" sz="7200" b="1" dirty="0"/>
              <a:t>….</a:t>
            </a:r>
            <a:endParaRPr lang="zh-TW" altLang="en-US" sz="7200" b="1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28" y="2448338"/>
            <a:ext cx="12093544" cy="2585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68890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7200" b="1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275" y="1787402"/>
            <a:ext cx="10584679" cy="3575905"/>
          </a:xfrm>
          <a:prstGeom prst="rect">
            <a:avLst/>
          </a:prstGeom>
        </p:spPr>
      </p:pic>
      <p:sp>
        <p:nvSpPr>
          <p:cNvPr id="9" name="橢圓 8"/>
          <p:cNvSpPr/>
          <p:nvPr/>
        </p:nvSpPr>
        <p:spPr>
          <a:xfrm>
            <a:off x="8212015" y="2708031"/>
            <a:ext cx="3048939" cy="1626577"/>
          </a:xfrm>
          <a:prstGeom prst="ellipse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47481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8800" b="1" dirty="0"/>
              <a:t>於是我就訂購了樹梅派</a:t>
            </a:r>
          </a:p>
        </p:txBody>
      </p:sp>
    </p:spTree>
    <p:extLst>
      <p:ext uri="{BB962C8B-B14F-4D97-AF65-F5344CB8AC3E}">
        <p14:creationId xmlns:p14="http://schemas.microsoft.com/office/powerpoint/2010/main" val="18486723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sz="5400" dirty="0"/>
              <a:t>馬上來玩一下，雖然還不是很會</a:t>
            </a: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3458" y="958362"/>
            <a:ext cx="6078444" cy="4558833"/>
          </a:xfr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154" y="193430"/>
            <a:ext cx="6283569" cy="4712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7226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6000" dirty="0"/>
              <a:t>Python</a:t>
            </a:r>
            <a:r>
              <a:rPr lang="zh-TW" altLang="en-US" sz="6000" dirty="0"/>
              <a:t> 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51579" y="2015732"/>
            <a:ext cx="10629052" cy="4050960"/>
          </a:xfrm>
        </p:spPr>
        <p:txBody>
          <a:bodyPr>
            <a:normAutofit/>
          </a:bodyPr>
          <a:lstStyle/>
          <a:p>
            <a:r>
              <a:rPr lang="zh-TW" altLang="en-US" sz="4400" dirty="0"/>
              <a:t>基本上樹梅派就是個電腦</a:t>
            </a:r>
            <a:endParaRPr lang="en-US" altLang="zh-TW" sz="4400" dirty="0"/>
          </a:p>
          <a:p>
            <a:r>
              <a:rPr lang="zh-TW" altLang="en-US" sz="4400" strike="sngStrike" dirty="0"/>
              <a:t>相對的</a:t>
            </a:r>
            <a:r>
              <a:rPr lang="en-US" altLang="zh-TW" sz="4400" strike="sngStrike" dirty="0"/>
              <a:t>Arduino</a:t>
            </a:r>
            <a:r>
              <a:rPr lang="zh-TW" altLang="en-US" sz="4400" strike="sngStrike" dirty="0"/>
              <a:t>就是個垃圾</a:t>
            </a:r>
            <a:endParaRPr lang="en-US" altLang="zh-TW" sz="4400" strike="sngStrike" dirty="0"/>
          </a:p>
          <a:p>
            <a:r>
              <a:rPr lang="zh-TW" altLang="en-US" sz="4400" dirty="0"/>
              <a:t>操控方式完全不一樣</a:t>
            </a:r>
            <a:endParaRPr lang="en-US" altLang="zh-TW" sz="4400" dirty="0"/>
          </a:p>
          <a:p>
            <a:endParaRPr lang="en-US" altLang="zh-TW" sz="4400" dirty="0"/>
          </a:p>
          <a:p>
            <a:endParaRPr lang="en-US" altLang="zh-TW" sz="4400" dirty="0"/>
          </a:p>
          <a:p>
            <a:pPr marL="0" indent="0">
              <a:buNone/>
            </a:pPr>
            <a:endParaRPr lang="zh-TW" altLang="en-US" sz="4400" strike="sngStrike" dirty="0"/>
          </a:p>
        </p:txBody>
      </p:sp>
      <p:pic>
        <p:nvPicPr>
          <p:cNvPr id="1032" name="Picture 8" descr="https://i1.read01.com/SIG=1qvvmg9/304449554f51303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3538" y="152400"/>
            <a:ext cx="5336519" cy="5949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09500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4800" dirty="0"/>
              <a:t>語音計算機程式碼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2800" dirty="0"/>
              <a:t>用到的開源函式庫</a:t>
            </a:r>
            <a:r>
              <a:rPr lang="en-US" altLang="zh-TW" sz="2800" dirty="0"/>
              <a:t>:</a:t>
            </a:r>
          </a:p>
          <a:p>
            <a:r>
              <a:rPr lang="en-US" altLang="zh-TW" sz="2800" dirty="0" err="1"/>
              <a:t>speech_recognition</a:t>
            </a:r>
            <a:r>
              <a:rPr lang="zh-TW" altLang="en-US" sz="2800" dirty="0"/>
              <a:t> </a:t>
            </a:r>
            <a:r>
              <a:rPr lang="en-US" altLang="zh-TW" sz="2800" dirty="0"/>
              <a:t>(</a:t>
            </a:r>
            <a:r>
              <a:rPr lang="zh-TW" altLang="en-US" sz="2800" dirty="0"/>
              <a:t>用來辨識聲音的模組</a:t>
            </a:r>
            <a:r>
              <a:rPr lang="en-US" altLang="zh-TW" sz="2800" dirty="0"/>
              <a:t>)</a:t>
            </a:r>
          </a:p>
          <a:p>
            <a:r>
              <a:rPr lang="en-US" altLang="zh-TW" sz="2800" dirty="0" err="1"/>
              <a:t>Jieba</a:t>
            </a:r>
            <a:r>
              <a:rPr lang="en-US" altLang="zh-TW" sz="2800" dirty="0"/>
              <a:t> (</a:t>
            </a:r>
            <a:r>
              <a:rPr lang="zh-TW" altLang="en-US" sz="2800" dirty="0"/>
              <a:t>自然語言處理</a:t>
            </a:r>
            <a:r>
              <a:rPr lang="en-US" altLang="zh-TW" sz="2800" dirty="0"/>
              <a:t>)</a:t>
            </a:r>
          </a:p>
          <a:p>
            <a:r>
              <a:rPr lang="en-US" altLang="zh-TW" sz="2800" dirty="0"/>
              <a:t>Socket</a:t>
            </a:r>
            <a:r>
              <a:rPr lang="zh-TW" altLang="en-US" sz="2800" dirty="0"/>
              <a:t> </a:t>
            </a:r>
            <a:r>
              <a:rPr lang="en-US" altLang="zh-TW" sz="2800" dirty="0"/>
              <a:t>(</a:t>
            </a:r>
            <a:r>
              <a:rPr lang="zh-TW" altLang="en-US" sz="2800" dirty="0"/>
              <a:t>簡單的通訊連結</a:t>
            </a:r>
            <a:r>
              <a:rPr lang="en-US" altLang="zh-TW" sz="2800" dirty="0"/>
              <a:t>)</a:t>
            </a:r>
          </a:p>
          <a:p>
            <a:r>
              <a:rPr lang="zh-TW" altLang="en-US" sz="2800" dirty="0"/>
              <a:t>其他還有很多看圖</a:t>
            </a:r>
            <a:r>
              <a:rPr lang="en-US" altLang="zh-TW" sz="2800" dirty="0"/>
              <a:t>&gt;&gt;&gt;&gt;</a:t>
            </a:r>
            <a:endParaRPr lang="zh-TW" altLang="en-US" sz="2800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5784" y="405935"/>
            <a:ext cx="3518510" cy="5443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456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000" dirty="0"/>
              <a:t>強大的</a:t>
            </a:r>
            <a:r>
              <a:rPr lang="en-US" altLang="zh-TW" sz="4000" dirty="0"/>
              <a:t>google</a:t>
            </a:r>
            <a:endParaRPr lang="zh-TW" altLang="en-US" sz="40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51579" y="1992286"/>
            <a:ext cx="9603275" cy="3450613"/>
          </a:xfrm>
        </p:spPr>
        <p:txBody>
          <a:bodyPr/>
          <a:lstStyle/>
          <a:p>
            <a:r>
              <a:rPr lang="zh-TW" altLang="en-US" sz="3600" dirty="0"/>
              <a:t>利用</a:t>
            </a:r>
            <a:r>
              <a:rPr lang="en-US" altLang="zh-TW" sz="3600" dirty="0"/>
              <a:t>Google</a:t>
            </a:r>
            <a:r>
              <a:rPr lang="zh-TW" altLang="en-US" sz="3600" dirty="0"/>
              <a:t>進行語音辨識，可以把程式碼壓在</a:t>
            </a:r>
            <a:r>
              <a:rPr lang="en-US" altLang="zh-TW" sz="3600" dirty="0"/>
              <a:t>500</a:t>
            </a:r>
            <a:r>
              <a:rPr lang="zh-TW" altLang="en-US" sz="3600" dirty="0"/>
              <a:t>以內</a:t>
            </a:r>
            <a:r>
              <a:rPr lang="en-US" altLang="zh-TW" sz="3600" dirty="0"/>
              <a:t>(491</a:t>
            </a:r>
            <a:r>
              <a:rPr lang="zh-TW" altLang="en-US" sz="3600" dirty="0"/>
              <a:t>行</a:t>
            </a:r>
            <a:r>
              <a:rPr lang="en-US" altLang="zh-TW" sz="3600" dirty="0"/>
              <a:t>)</a:t>
            </a:r>
            <a:r>
              <a:rPr lang="zh-TW" altLang="en-US" sz="3600" dirty="0"/>
              <a:t>，其實裡面大部分都在做數學的計算，將文字轉成可計算的符號，還有錯誤的處理</a:t>
            </a:r>
            <a:endParaRPr lang="en-US" altLang="zh-TW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1398" y="804519"/>
            <a:ext cx="1992987" cy="664330"/>
          </a:xfrm>
          <a:prstGeom prst="rect">
            <a:avLst/>
          </a:prstGeom>
        </p:spPr>
      </p:pic>
      <p:pic>
        <p:nvPicPr>
          <p:cNvPr id="2050" name="Picture 2" descr="https://i2.read01.com/SIG=qp75lh/30425a424d75303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1398" y="804519"/>
            <a:ext cx="4753289" cy="45631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0055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6000" dirty="0">
                <a:solidFill>
                  <a:srgbClr val="0070C0"/>
                </a:solidFill>
              </a:rPr>
              <a:t>算符轉換  </a:t>
            </a:r>
            <a:r>
              <a:rPr lang="en-US" altLang="zh-TW" sz="6000" dirty="0">
                <a:solidFill>
                  <a:srgbClr val="0070C0"/>
                </a:solidFill>
              </a:rPr>
              <a:t>x()y()</a:t>
            </a:r>
            <a:endParaRPr lang="zh-TW" altLang="en-US" sz="6000" dirty="0">
              <a:solidFill>
                <a:srgbClr val="0070C0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3500" dirty="0"/>
              <a:t>X(</a:t>
            </a:r>
            <a:r>
              <a:rPr lang="zh-TW" altLang="en-US" sz="3500" dirty="0"/>
              <a:t>加</a:t>
            </a:r>
            <a:r>
              <a:rPr lang="en-US" altLang="zh-TW" sz="3500" dirty="0"/>
              <a:t>,</a:t>
            </a:r>
            <a:r>
              <a:rPr lang="zh-TW" altLang="en-US" sz="3500" dirty="0"/>
              <a:t>減</a:t>
            </a:r>
            <a:r>
              <a:rPr lang="en-US" altLang="zh-TW" sz="3500" dirty="0"/>
              <a:t>,</a:t>
            </a:r>
            <a:r>
              <a:rPr lang="zh-TW" altLang="en-US" sz="3500" dirty="0"/>
              <a:t>乘</a:t>
            </a:r>
            <a:r>
              <a:rPr lang="en-US" altLang="zh-TW" sz="3500" dirty="0"/>
              <a:t>,</a:t>
            </a:r>
            <a:r>
              <a:rPr lang="zh-TW" altLang="en-US" sz="3500" dirty="0"/>
              <a:t>除</a:t>
            </a:r>
            <a:r>
              <a:rPr lang="en-US" altLang="zh-TW" sz="3500" dirty="0"/>
              <a:t>)Y</a:t>
            </a:r>
            <a:r>
              <a:rPr lang="zh-TW" altLang="en-US" sz="3500" dirty="0"/>
              <a:t>    </a:t>
            </a:r>
            <a:r>
              <a:rPr lang="en-US" altLang="zh-TW" sz="3500" dirty="0"/>
              <a:t>&gt;</a:t>
            </a:r>
            <a:r>
              <a:rPr lang="zh-TW" altLang="en-US" sz="3500" dirty="0"/>
              <a:t>    </a:t>
            </a:r>
            <a:r>
              <a:rPr lang="en-US" altLang="zh-TW" sz="3500" dirty="0"/>
              <a:t>X (+ ,- ,*, / ) Y</a:t>
            </a:r>
          </a:p>
          <a:p>
            <a:r>
              <a:rPr lang="en-US" altLang="zh-TW" sz="3500" dirty="0"/>
              <a:t>X(</a:t>
            </a:r>
            <a:r>
              <a:rPr lang="zh-TW" altLang="en-US" sz="3500" dirty="0"/>
              <a:t>加到</a:t>
            </a:r>
            <a:r>
              <a:rPr lang="en-US" altLang="zh-TW" sz="3500" dirty="0"/>
              <a:t>)Y  </a:t>
            </a:r>
            <a:r>
              <a:rPr lang="zh-TW" altLang="en-US" sz="3500" dirty="0"/>
              <a:t>            </a:t>
            </a:r>
            <a:r>
              <a:rPr lang="en-US" altLang="zh-TW" sz="3500" dirty="0"/>
              <a:t>&gt; </a:t>
            </a:r>
            <a:r>
              <a:rPr lang="zh-TW" altLang="en-US" sz="3500" dirty="0"/>
              <a:t>  利用迴圈 一路加上去</a:t>
            </a:r>
            <a:endParaRPr lang="en-US" altLang="zh-TW" sz="3500" dirty="0"/>
          </a:p>
          <a:p>
            <a:r>
              <a:rPr lang="en-US" altLang="zh-TW" sz="3500" dirty="0"/>
              <a:t>X(</a:t>
            </a:r>
            <a:r>
              <a:rPr lang="zh-TW" altLang="en-US" sz="3500" dirty="0"/>
              <a:t>的</a:t>
            </a:r>
            <a:r>
              <a:rPr lang="en-US" altLang="zh-TW" sz="3500" dirty="0"/>
              <a:t>)Y(</a:t>
            </a:r>
            <a:r>
              <a:rPr lang="zh-TW" altLang="en-US" sz="3500" dirty="0"/>
              <a:t>次方</a:t>
            </a:r>
            <a:r>
              <a:rPr lang="en-US" altLang="zh-TW" sz="3500" dirty="0"/>
              <a:t>)</a:t>
            </a:r>
            <a:r>
              <a:rPr lang="zh-TW" altLang="en-US" sz="3500" dirty="0"/>
              <a:t>        </a:t>
            </a:r>
            <a:r>
              <a:rPr lang="en-US" altLang="zh-TW" sz="3500" dirty="0"/>
              <a:t>&gt;</a:t>
            </a:r>
            <a:r>
              <a:rPr lang="zh-TW" altLang="en-US" sz="3500" dirty="0"/>
              <a:t>   去掉次方後</a:t>
            </a:r>
            <a:r>
              <a:rPr lang="en-US" altLang="zh-TW" sz="3500" dirty="0"/>
              <a:t>(</a:t>
            </a:r>
            <a:r>
              <a:rPr lang="zh-TW" altLang="en-US" sz="3500" dirty="0"/>
              <a:t>的</a:t>
            </a:r>
            <a:r>
              <a:rPr lang="en-US" altLang="zh-TW" sz="3500" dirty="0"/>
              <a:t>)</a:t>
            </a:r>
            <a:r>
              <a:rPr lang="zh-TW" altLang="en-US" sz="3500" dirty="0"/>
              <a:t>換成  </a:t>
            </a:r>
            <a:r>
              <a:rPr lang="en-US" altLang="zh-TW" sz="3500" dirty="0"/>
              <a:t>X</a:t>
            </a:r>
            <a:r>
              <a:rPr lang="zh-TW" altLang="en-US" sz="3500" dirty="0"/>
              <a:t>**</a:t>
            </a:r>
            <a:r>
              <a:rPr lang="en-US" altLang="zh-TW" sz="3500" dirty="0"/>
              <a:t>Y</a:t>
            </a:r>
          </a:p>
          <a:p>
            <a:r>
              <a:rPr lang="en-US" altLang="zh-TW" sz="3500" dirty="0"/>
              <a:t>X(</a:t>
            </a:r>
            <a:r>
              <a:rPr lang="zh-TW" altLang="en-US" sz="3500" dirty="0"/>
              <a:t>分之</a:t>
            </a:r>
            <a:r>
              <a:rPr lang="en-US" altLang="zh-TW" sz="3500" dirty="0"/>
              <a:t>)Y</a:t>
            </a:r>
            <a:r>
              <a:rPr lang="zh-TW" altLang="en-US" sz="3500" dirty="0"/>
              <a:t>             </a:t>
            </a:r>
            <a:r>
              <a:rPr lang="en-US" altLang="zh-TW" sz="3500" dirty="0"/>
              <a:t>&gt;</a:t>
            </a:r>
            <a:r>
              <a:rPr lang="zh-TW" altLang="en-US" sz="3500" dirty="0"/>
              <a:t> </a:t>
            </a:r>
            <a:r>
              <a:rPr lang="en-US" altLang="zh-TW" sz="3500" dirty="0"/>
              <a:t>   X**(-1)*Y</a:t>
            </a:r>
          </a:p>
          <a:p>
            <a:endParaRPr lang="zh-TW" altLang="en-US" sz="3200" dirty="0"/>
          </a:p>
        </p:txBody>
      </p:sp>
    </p:spTree>
    <p:extLst>
      <p:ext uri="{BB962C8B-B14F-4D97-AF65-F5344CB8AC3E}">
        <p14:creationId xmlns:p14="http://schemas.microsoft.com/office/powerpoint/2010/main" val="40037958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sz="5400" dirty="0"/>
              <a:t>物聯網</a:t>
            </a:r>
            <a:r>
              <a:rPr lang="en-US" altLang="zh-TW" sz="5400" dirty="0"/>
              <a:t>:</a:t>
            </a:r>
            <a:r>
              <a:rPr lang="zh-TW" altLang="en-US" sz="5400" dirty="0"/>
              <a:t>手機程式</a:t>
            </a:r>
            <a:br>
              <a:rPr lang="zh-TW" altLang="en-US" sz="4400" b="1" dirty="0"/>
            </a:br>
            <a:endParaRPr lang="zh-TW" altLang="en-US" sz="4400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83364" y="1853753"/>
            <a:ext cx="5388836" cy="4258437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2200" y="1853752"/>
            <a:ext cx="5400799" cy="4258437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7913077" y="559694"/>
            <a:ext cx="389499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400" b="1" dirty="0"/>
              <a:t>手機開發畫面</a:t>
            </a: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7795" y="364829"/>
            <a:ext cx="9310206" cy="6259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644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800" dirty="0"/>
              <a:t>靈感</a:t>
            </a:r>
            <a:r>
              <a:rPr lang="en-US" altLang="zh-TW" sz="4800" dirty="0"/>
              <a:t>:</a:t>
            </a:r>
            <a:r>
              <a:rPr lang="zh-TW" altLang="en-US" sz="4800" dirty="0"/>
              <a:t>手錶計算機</a:t>
            </a:r>
          </a:p>
        </p:txBody>
      </p:sp>
      <p:pic>
        <p:nvPicPr>
          <p:cNvPr id="1030" name="Picture 6" descr="åç«¥æé¶ æé¶è¨ç®æ© è¨ç®æ©æé¶ é»å­é¶ è¨ç®æ©åè½ æµç·é å å¤§äººå°å­©é½è½æ´ ç¾è²¨ ééåºæ¸~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786" y="2135469"/>
            <a:ext cx="3467614" cy="3467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ãæé¶è¨ç®æ©ãçåçæå°çµæ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8590" y="1775192"/>
            <a:ext cx="3730625" cy="3730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08805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400" dirty="0"/>
              <a:t>一樣是</a:t>
            </a:r>
            <a:r>
              <a:rPr lang="en-US" altLang="zh-TW" sz="4400" dirty="0"/>
              <a:t>PYTHON</a:t>
            </a:r>
            <a:r>
              <a:rPr lang="zh-TW" altLang="en-US" sz="4400" dirty="0"/>
              <a:t>編寫的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3600" dirty="0" err="1"/>
              <a:t>Kivy</a:t>
            </a:r>
            <a:r>
              <a:rPr lang="zh-TW" altLang="en-US" sz="3600" dirty="0"/>
              <a:t>是開源</a:t>
            </a:r>
            <a:r>
              <a:rPr lang="en-US" altLang="zh-TW" sz="3600" dirty="0">
                <a:hlinkClick r:id="rId2" tooltip="Python"/>
              </a:rPr>
              <a:t>Python</a:t>
            </a:r>
            <a:r>
              <a:rPr lang="zh-TW" altLang="en-US" sz="3600" dirty="0"/>
              <a:t>函式庫，用於開發</a:t>
            </a:r>
            <a:r>
              <a:rPr lang="zh-TW" altLang="en-US" sz="3600" dirty="0">
                <a:hlinkClick r:id="rId3" tooltip="行動應用程式"/>
              </a:rPr>
              <a:t>行動應用程式</a:t>
            </a:r>
            <a:r>
              <a:rPr lang="zh-TW" altLang="en-US" sz="3600" dirty="0"/>
              <a:t>和其它採用</a:t>
            </a:r>
            <a:r>
              <a:rPr lang="zh-TW" altLang="en-US" sz="3600" dirty="0">
                <a:hlinkClick r:id="rId4" tooltip="自然用戶界面"/>
              </a:rPr>
              <a:t>自然用戶界面</a:t>
            </a:r>
            <a:r>
              <a:rPr lang="zh-TW" altLang="en-US" sz="3600" dirty="0"/>
              <a:t>的</a:t>
            </a:r>
            <a:r>
              <a:rPr lang="zh-TW" altLang="en-US" sz="3600" dirty="0">
                <a:hlinkClick r:id="rId5" tooltip="多點觸控"/>
              </a:rPr>
              <a:t>多點觸控</a:t>
            </a:r>
            <a:r>
              <a:rPr lang="zh-TW" altLang="en-US" sz="3600" dirty="0">
                <a:hlinkClick r:id="rId6" tooltip="應用軟體"/>
              </a:rPr>
              <a:t>應用軟體</a:t>
            </a:r>
            <a:r>
              <a:rPr lang="zh-TW" altLang="en-US" sz="3600" dirty="0"/>
              <a:t>。它可以在</a:t>
            </a:r>
            <a:r>
              <a:rPr lang="en-US" altLang="zh-TW" sz="3600" dirty="0">
                <a:hlinkClick r:id="rId7" tooltip="Android"/>
              </a:rPr>
              <a:t>Android</a:t>
            </a:r>
            <a:r>
              <a:rPr lang="zh-TW" altLang="en-US" sz="3600" dirty="0"/>
              <a:t>，</a:t>
            </a:r>
            <a:r>
              <a:rPr lang="en-US" altLang="zh-TW" sz="3600" dirty="0">
                <a:hlinkClick r:id="rId8" tooltip="IOS"/>
              </a:rPr>
              <a:t>iOS</a:t>
            </a:r>
            <a:r>
              <a:rPr lang="zh-TW" altLang="en-US" sz="3600" dirty="0"/>
              <a:t>，</a:t>
            </a:r>
            <a:r>
              <a:rPr lang="en-US" altLang="zh-TW" sz="3600" dirty="0">
                <a:hlinkClick r:id="rId9" tooltip="Linux"/>
              </a:rPr>
              <a:t>Linux</a:t>
            </a:r>
            <a:r>
              <a:rPr lang="zh-TW" altLang="en-US" sz="3600" dirty="0"/>
              <a:t>，</a:t>
            </a:r>
            <a:r>
              <a:rPr lang="en-US" altLang="zh-TW" sz="3600" dirty="0">
                <a:hlinkClick r:id="rId10" tooltip="OS X"/>
              </a:rPr>
              <a:t>OS X</a:t>
            </a:r>
            <a:r>
              <a:rPr lang="zh-TW" altLang="en-US" sz="3600" dirty="0"/>
              <a:t>和</a:t>
            </a:r>
            <a:r>
              <a:rPr lang="en-US" altLang="zh-TW" sz="3600" dirty="0">
                <a:hlinkClick r:id="rId11" tooltip="Microsoft Windows"/>
              </a:rPr>
              <a:t>Windows</a:t>
            </a:r>
            <a:r>
              <a:rPr lang="zh-TW" altLang="en-US" sz="3600" dirty="0"/>
              <a:t>執行。</a:t>
            </a:r>
            <a:endParaRPr lang="zh-TW" altLang="en-US" sz="3200" dirty="0"/>
          </a:p>
        </p:txBody>
      </p:sp>
      <p:pic>
        <p:nvPicPr>
          <p:cNvPr id="1026" name="Picture 2" descr="ãKivyãçåçæå°çµæ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3821" y="0"/>
            <a:ext cx="1778732" cy="1778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03998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800" b="1" dirty="0">
                <a:solidFill>
                  <a:srgbClr val="FF0000"/>
                </a:solidFill>
              </a:rPr>
              <a:t>開發手機遇到的問題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zh-TW" altLang="en-US" sz="3200" dirty="0"/>
              <a:t>接受資料時，必定會有等待時間</a:t>
            </a:r>
            <a:r>
              <a:rPr lang="en-US" altLang="zh-TW" sz="3200" dirty="0"/>
              <a:t>(</a:t>
            </a:r>
            <a:r>
              <a:rPr lang="zh-TW" altLang="en-US" sz="3200" dirty="0"/>
              <a:t>阻塞狀態 </a:t>
            </a:r>
            <a:r>
              <a:rPr lang="en-US" altLang="zh-TW" sz="3200" dirty="0"/>
              <a:t>blocking)</a:t>
            </a:r>
          </a:p>
          <a:p>
            <a:r>
              <a:rPr lang="zh-TW" altLang="en-US" sz="3200" dirty="0"/>
              <a:t>但是一個手機程式最少一秒需要回應</a:t>
            </a:r>
            <a:r>
              <a:rPr lang="en-US" altLang="zh-TW" sz="3200" dirty="0"/>
              <a:t>60</a:t>
            </a:r>
            <a:r>
              <a:rPr lang="zh-TW" altLang="en-US" sz="3200" dirty="0"/>
              <a:t>次</a:t>
            </a:r>
            <a:r>
              <a:rPr lang="en-US" altLang="zh-TW" sz="3200" dirty="0"/>
              <a:t>(</a:t>
            </a:r>
            <a:r>
              <a:rPr lang="zh-TW" altLang="en-US" sz="3200" dirty="0"/>
              <a:t>或更多</a:t>
            </a:r>
            <a:r>
              <a:rPr lang="en-US" altLang="zh-TW" sz="3200" dirty="0"/>
              <a:t>)</a:t>
            </a:r>
            <a:r>
              <a:rPr lang="zh-TW" altLang="en-US" sz="3200" dirty="0"/>
              <a:t>所以我需要非阻塞通路</a:t>
            </a:r>
            <a:r>
              <a:rPr lang="en-US" altLang="zh-TW" sz="3200" dirty="0"/>
              <a:t>(non-blocking-socket)</a:t>
            </a:r>
          </a:p>
          <a:p>
            <a:r>
              <a:rPr lang="zh-TW" altLang="en-US" sz="3200" dirty="0"/>
              <a:t>但是我用的</a:t>
            </a:r>
            <a:r>
              <a:rPr lang="en-US" altLang="zh-TW" sz="3200" dirty="0"/>
              <a:t>socket</a:t>
            </a:r>
            <a:r>
              <a:rPr lang="zh-TW" altLang="en-US" sz="3200" dirty="0"/>
              <a:t>無法做到，所以我之後要換函式庫</a:t>
            </a:r>
            <a:endParaRPr lang="en-US" altLang="zh-TW" sz="3200" dirty="0"/>
          </a:p>
          <a:p>
            <a:r>
              <a:rPr lang="zh-TW" altLang="en-US" sz="3200" dirty="0"/>
              <a:t>今天會先用電腦跑，</a:t>
            </a:r>
            <a:r>
              <a:rPr lang="en-US" altLang="zh-TW" sz="3200" dirty="0"/>
              <a:t>(</a:t>
            </a:r>
            <a:r>
              <a:rPr lang="zh-TW" altLang="en-US" sz="3200" dirty="0"/>
              <a:t>手機會因為阻塞而會閃退</a:t>
            </a:r>
            <a:r>
              <a:rPr lang="en-US" altLang="zh-TW" sz="3200" dirty="0"/>
              <a:t>)</a:t>
            </a:r>
            <a:endParaRPr lang="zh-TW" altLang="en-US" sz="3200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0396" y="437145"/>
            <a:ext cx="6691311" cy="5758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285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000" dirty="0"/>
              <a:t>影片</a:t>
            </a:r>
            <a:endParaRPr lang="zh-TW" altLang="en-US" dirty="0"/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3200" dirty="0">
                <a:hlinkClick r:id="rId2"/>
              </a:rPr>
              <a:t>https://www.youtube.com/watch?v=y59WeWFA7wE</a:t>
            </a:r>
            <a:endParaRPr lang="zh-TW" altLang="en-US" sz="3200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4066" y="609601"/>
            <a:ext cx="9258300" cy="5239384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4067" y="621854"/>
            <a:ext cx="9258300" cy="5227131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24065" y="609600"/>
            <a:ext cx="9258301" cy="5239385"/>
          </a:xfrm>
          <a:prstGeom prst="rect">
            <a:avLst/>
          </a:prstGeom>
        </p:spPr>
      </p:pic>
      <p:pic>
        <p:nvPicPr>
          <p:cNvPr id="11" name="圖片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24064" y="609599"/>
            <a:ext cx="9258302" cy="5239386"/>
          </a:xfrm>
          <a:prstGeom prst="rect">
            <a:avLst/>
          </a:prstGeom>
        </p:spPr>
      </p:pic>
      <p:pic>
        <p:nvPicPr>
          <p:cNvPr id="12" name="圖片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24062" y="609598"/>
            <a:ext cx="9258303" cy="5239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05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800" dirty="0"/>
              <a:t>資料來源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altLang="zh-TW" dirty="0">
                <a:hlinkClick r:id="rId2"/>
              </a:rPr>
              <a:t>https://www.youtube.com/channel/UCfzlCWGWYyIQ0aLC5w48gBQ</a:t>
            </a:r>
            <a:endParaRPr lang="en-US" altLang="zh-TW" dirty="0"/>
          </a:p>
          <a:p>
            <a:r>
              <a:rPr lang="en-US" altLang="zh-TW" dirty="0">
                <a:hlinkClick r:id="rId3"/>
              </a:rPr>
              <a:t>https://zh.wikipedia.org/wiki/Kivy</a:t>
            </a:r>
            <a:endParaRPr lang="en-US" altLang="zh-TW" dirty="0"/>
          </a:p>
          <a:p>
            <a:r>
              <a:rPr lang="en-US" altLang="zh-TW" dirty="0">
                <a:hlinkClick r:id="rId4"/>
              </a:rPr>
              <a:t>https://www.reddit.com/r/kivy/comments/7iu65d/orderofoperations_for_a_kivy_network_client/</a:t>
            </a:r>
            <a:endParaRPr lang="en-US" altLang="zh-TW" dirty="0"/>
          </a:p>
          <a:p>
            <a:r>
              <a:rPr lang="en-US" altLang="zh-TW" dirty="0">
                <a:hlinkClick r:id="rId5"/>
              </a:rPr>
              <a:t>https://stackoverflow.com/questions/47739907/how-connect-my-kivy-client-to-a-server-tcp-sockets</a:t>
            </a:r>
            <a:endParaRPr lang="en-US" altLang="zh-TW" dirty="0"/>
          </a:p>
          <a:p>
            <a:r>
              <a:rPr lang="en-US" altLang="zh-TW" dirty="0"/>
              <a:t>http://tieba.baidu.com/p/3374224840</a:t>
            </a:r>
          </a:p>
          <a:p>
            <a:pPr marL="0" indent="0">
              <a:buNone/>
            </a:pP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38935665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/>
          <p:cNvSpPr txBox="1"/>
          <p:nvPr/>
        </p:nvSpPr>
        <p:spPr>
          <a:xfrm>
            <a:off x="738555" y="1418492"/>
            <a:ext cx="11324492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600" b="1" dirty="0"/>
              <a:t>謝謝大家</a:t>
            </a:r>
            <a:endParaRPr lang="zh-TW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2960795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800" dirty="0"/>
              <a:t>手錶計算機的缺點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3950170"/>
          </a:xfrm>
        </p:spPr>
        <p:txBody>
          <a:bodyPr>
            <a:normAutofit/>
          </a:bodyPr>
          <a:lstStyle/>
          <a:p>
            <a:r>
              <a:rPr lang="zh-TW" altLang="en-US" sz="4400" dirty="0"/>
              <a:t>按鈕太小，難以操控</a:t>
            </a:r>
            <a:endParaRPr lang="en-US" altLang="zh-TW" sz="4400" dirty="0"/>
          </a:p>
          <a:p>
            <a:r>
              <a:rPr lang="zh-TW" altLang="en-US" sz="4400" dirty="0"/>
              <a:t>因為按鈕的限制，無法有大量的功能</a:t>
            </a:r>
            <a:endParaRPr lang="en-US" altLang="zh-TW" sz="4400" dirty="0"/>
          </a:p>
          <a:p>
            <a:r>
              <a:rPr lang="zh-TW" altLang="en-US" sz="4400" dirty="0"/>
              <a:t>因為智慧手錶出現</a:t>
            </a:r>
            <a:endParaRPr lang="en-US" altLang="zh-TW" sz="4400" dirty="0"/>
          </a:p>
          <a:p>
            <a:r>
              <a:rPr lang="zh-TW" altLang="en-US" sz="4400" dirty="0"/>
              <a:t>基本上已經是個過時的產品</a:t>
            </a:r>
          </a:p>
        </p:txBody>
      </p:sp>
    </p:spTree>
    <p:extLst>
      <p:ext uri="{BB962C8B-B14F-4D97-AF65-F5344CB8AC3E}">
        <p14:creationId xmlns:p14="http://schemas.microsoft.com/office/powerpoint/2010/main" val="1699209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6000" dirty="0"/>
              <a:t>作品</a:t>
            </a:r>
            <a:r>
              <a:rPr lang="en-US" altLang="zh-TW" sz="6000" dirty="0"/>
              <a:t>:</a:t>
            </a:r>
            <a:r>
              <a:rPr lang="zh-TW" altLang="en-US" sz="6000" dirty="0"/>
              <a:t>語音計算機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1603979" y="2168132"/>
            <a:ext cx="9603275" cy="39761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4400" dirty="0"/>
              <a:t>所以我決定捨棄按鈕的設計</a:t>
            </a:r>
            <a:endParaRPr lang="en-US" altLang="zh-TW" sz="4400" dirty="0"/>
          </a:p>
          <a:p>
            <a:r>
              <a:rPr lang="zh-TW" altLang="en-US" sz="4400" dirty="0"/>
              <a:t>利用語音辨識來進行</a:t>
            </a:r>
            <a:endParaRPr lang="en-US" altLang="zh-TW" sz="4400" dirty="0"/>
          </a:p>
          <a:p>
            <a:r>
              <a:rPr lang="zh-TW" altLang="en-US" sz="4400" dirty="0"/>
              <a:t>打算利用網路連到手機</a:t>
            </a:r>
            <a:r>
              <a:rPr lang="en-US" altLang="zh-TW" sz="4400" dirty="0"/>
              <a:t>(</a:t>
            </a:r>
            <a:r>
              <a:rPr lang="zh-TW" altLang="en-US" sz="4400" dirty="0"/>
              <a:t>更大的螢幕</a:t>
            </a:r>
            <a:r>
              <a:rPr lang="en-US" altLang="zh-TW" sz="4400" dirty="0"/>
              <a:t>)</a:t>
            </a:r>
          </a:p>
          <a:p>
            <a:r>
              <a:rPr lang="zh-TW" altLang="en-US" sz="4800" dirty="0"/>
              <a:t>其實他還是個過時的產品</a:t>
            </a:r>
          </a:p>
          <a:p>
            <a:endParaRPr lang="en-US" altLang="zh-TW" sz="3200" dirty="0"/>
          </a:p>
          <a:p>
            <a:endParaRPr lang="en-US" altLang="zh-TW" sz="3200" dirty="0"/>
          </a:p>
          <a:p>
            <a:endParaRPr lang="zh-TW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09395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318952" y="715228"/>
            <a:ext cx="9603275" cy="1049235"/>
          </a:xfrm>
        </p:spPr>
        <p:txBody>
          <a:bodyPr>
            <a:normAutofit/>
          </a:bodyPr>
          <a:lstStyle/>
          <a:p>
            <a:r>
              <a:rPr lang="zh-TW" altLang="en-US" sz="5400" dirty="0"/>
              <a:t>一開始的計畫</a:t>
            </a:r>
            <a:r>
              <a:rPr lang="en-US" altLang="zh-TW" sz="5400" dirty="0"/>
              <a:t>:</a:t>
            </a:r>
            <a:r>
              <a:rPr lang="zh-TW" altLang="en-US" sz="5400" dirty="0"/>
              <a:t>   </a:t>
            </a:r>
            <a:r>
              <a:rPr lang="en-US" altLang="zh-TW" sz="5400" dirty="0">
                <a:solidFill>
                  <a:srgbClr val="0070C0"/>
                </a:solidFill>
              </a:rPr>
              <a:t>ARDUINO</a:t>
            </a:r>
            <a:endParaRPr lang="zh-TW" altLang="en-US" sz="5400" dirty="0">
              <a:solidFill>
                <a:srgbClr val="0070C0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279397" y="2404697"/>
            <a:ext cx="1635254" cy="103477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zh-TW" altLang="en-US" sz="5400" b="1" dirty="0">
                <a:solidFill>
                  <a:srgbClr val="C00000"/>
                </a:solidFill>
              </a:rPr>
              <a:t>錄音</a:t>
            </a:r>
          </a:p>
        </p:txBody>
      </p:sp>
      <p:sp>
        <p:nvSpPr>
          <p:cNvPr id="4" name="圓角矩形 3"/>
          <p:cNvSpPr/>
          <p:nvPr/>
        </p:nvSpPr>
        <p:spPr>
          <a:xfrm>
            <a:off x="993646" y="2327619"/>
            <a:ext cx="2106491" cy="1235823"/>
          </a:xfrm>
          <a:prstGeom prst="roundRect">
            <a:avLst/>
          </a:prstGeom>
          <a:noFill/>
          <a:ln w="3175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向右箭號 4"/>
          <p:cNvSpPr/>
          <p:nvPr/>
        </p:nvSpPr>
        <p:spPr>
          <a:xfrm rot="3774806">
            <a:off x="1036454" y="4042978"/>
            <a:ext cx="1155565" cy="118152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圓角矩形 5"/>
          <p:cNvSpPr/>
          <p:nvPr/>
        </p:nvSpPr>
        <p:spPr>
          <a:xfrm>
            <a:off x="2414191" y="4466242"/>
            <a:ext cx="2106491" cy="1235823"/>
          </a:xfrm>
          <a:prstGeom prst="roundRect">
            <a:avLst/>
          </a:prstGeom>
          <a:noFill/>
          <a:ln w="3175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7" name="文字方塊 6"/>
          <p:cNvSpPr txBox="1"/>
          <p:nvPr/>
        </p:nvSpPr>
        <p:spPr>
          <a:xfrm>
            <a:off x="2547123" y="4730211"/>
            <a:ext cx="20731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000" b="1" dirty="0">
                <a:solidFill>
                  <a:srgbClr val="C00000"/>
                </a:solidFill>
              </a:rPr>
              <a:t>存到</a:t>
            </a:r>
            <a:r>
              <a:rPr lang="en-US" altLang="zh-TW" sz="4000" b="1" dirty="0">
                <a:solidFill>
                  <a:srgbClr val="C00000"/>
                </a:solidFill>
              </a:rPr>
              <a:t>SD</a:t>
            </a:r>
            <a:endParaRPr lang="zh-TW" altLang="en-US" sz="4000" b="1" dirty="0">
              <a:solidFill>
                <a:srgbClr val="C00000"/>
              </a:solidFill>
            </a:endParaRPr>
          </a:p>
        </p:txBody>
      </p:sp>
      <p:sp>
        <p:nvSpPr>
          <p:cNvPr id="8" name="圓角矩形 7"/>
          <p:cNvSpPr/>
          <p:nvPr/>
        </p:nvSpPr>
        <p:spPr>
          <a:xfrm>
            <a:off x="5441362" y="2349197"/>
            <a:ext cx="2340104" cy="1382005"/>
          </a:xfrm>
          <a:prstGeom prst="roundRect">
            <a:avLst/>
          </a:prstGeom>
          <a:noFill/>
          <a:ln w="3175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向右箭號 8"/>
          <p:cNvSpPr/>
          <p:nvPr/>
        </p:nvSpPr>
        <p:spPr>
          <a:xfrm rot="19392629">
            <a:off x="3682727" y="2908668"/>
            <a:ext cx="1213347" cy="121608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文字方塊 9"/>
          <p:cNvSpPr txBox="1"/>
          <p:nvPr/>
        </p:nvSpPr>
        <p:spPr>
          <a:xfrm>
            <a:off x="7169402" y="4595444"/>
            <a:ext cx="23590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000" b="1" dirty="0">
                <a:solidFill>
                  <a:srgbClr val="C00000"/>
                </a:solidFill>
              </a:rPr>
              <a:t>電腦分析</a:t>
            </a:r>
          </a:p>
        </p:txBody>
      </p:sp>
      <p:sp>
        <p:nvSpPr>
          <p:cNvPr id="11" name="向右箭號 10"/>
          <p:cNvSpPr/>
          <p:nvPr/>
        </p:nvSpPr>
        <p:spPr>
          <a:xfrm rot="2298554">
            <a:off x="5618144" y="4139448"/>
            <a:ext cx="1241663" cy="118152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圓角矩形 11"/>
          <p:cNvSpPr/>
          <p:nvPr/>
        </p:nvSpPr>
        <p:spPr>
          <a:xfrm>
            <a:off x="7085185" y="4258385"/>
            <a:ext cx="2340104" cy="1382005"/>
          </a:xfrm>
          <a:prstGeom prst="roundRect">
            <a:avLst/>
          </a:prstGeom>
          <a:noFill/>
          <a:ln w="3175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文字方塊 13"/>
          <p:cNvSpPr txBox="1"/>
          <p:nvPr/>
        </p:nvSpPr>
        <p:spPr>
          <a:xfrm>
            <a:off x="5523294" y="2591586"/>
            <a:ext cx="23590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000" b="1" dirty="0">
                <a:solidFill>
                  <a:srgbClr val="C00000"/>
                </a:solidFill>
              </a:rPr>
              <a:t>藍芽傳輸</a:t>
            </a:r>
          </a:p>
        </p:txBody>
      </p:sp>
      <p:sp>
        <p:nvSpPr>
          <p:cNvPr id="15" name="向右箭號 14"/>
          <p:cNvSpPr/>
          <p:nvPr/>
        </p:nvSpPr>
        <p:spPr>
          <a:xfrm rot="19958978">
            <a:off x="8200596" y="2842510"/>
            <a:ext cx="1241663" cy="118152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圓角矩形 15"/>
          <p:cNvSpPr/>
          <p:nvPr/>
        </p:nvSpPr>
        <p:spPr>
          <a:xfrm>
            <a:off x="9528405" y="2304044"/>
            <a:ext cx="2340104" cy="1382005"/>
          </a:xfrm>
          <a:prstGeom prst="roundRect">
            <a:avLst/>
          </a:prstGeom>
          <a:noFill/>
          <a:ln w="3175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文字方塊 16"/>
          <p:cNvSpPr txBox="1"/>
          <p:nvPr/>
        </p:nvSpPr>
        <p:spPr>
          <a:xfrm>
            <a:off x="9592728" y="2641103"/>
            <a:ext cx="23590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000" b="1" dirty="0">
                <a:solidFill>
                  <a:srgbClr val="C00000"/>
                </a:solidFill>
              </a:rPr>
              <a:t>回傳顯示</a:t>
            </a:r>
          </a:p>
        </p:txBody>
      </p:sp>
    </p:spTree>
    <p:extLst>
      <p:ext uri="{BB962C8B-B14F-4D97-AF65-F5344CB8AC3E}">
        <p14:creationId xmlns:p14="http://schemas.microsoft.com/office/powerpoint/2010/main" val="3949131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  <p:bldP spid="5" grpId="0" animBg="1"/>
      <p:bldP spid="6" grpId="0" animBg="1"/>
      <p:bldP spid="7" grpId="0"/>
      <p:bldP spid="8" grpId="0" animBg="1"/>
      <p:bldP spid="9" grpId="0" animBg="1"/>
      <p:bldP spid="10" grpId="0"/>
      <p:bldP spid="11" grpId="0" animBg="1"/>
      <p:bldP spid="12" grpId="0" animBg="1"/>
      <p:bldP spid="14" grpId="0"/>
      <p:bldP spid="15" grpId="0" animBg="1"/>
      <p:bldP spid="16" grpId="0" animBg="1"/>
      <p:bldP spid="1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400" dirty="0"/>
              <a:t>材料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sz="2400" dirty="0"/>
              <a:t>Arduino</a:t>
            </a:r>
          </a:p>
          <a:p>
            <a:r>
              <a:rPr lang="zh-TW" altLang="en-US" sz="2400" dirty="0"/>
              <a:t>藍芽</a:t>
            </a:r>
            <a:r>
              <a:rPr lang="en-US" altLang="zh-TW" sz="2400" dirty="0"/>
              <a:t>(HC-05)</a:t>
            </a:r>
          </a:p>
          <a:p>
            <a:r>
              <a:rPr lang="zh-TW" altLang="en-US" sz="2400" dirty="0"/>
              <a:t>高感度聲音模組</a:t>
            </a:r>
            <a:endParaRPr lang="en-US" altLang="zh-TW" sz="2400" dirty="0"/>
          </a:p>
          <a:p>
            <a:r>
              <a:rPr lang="en-US" altLang="zh-TW" sz="2400" dirty="0"/>
              <a:t>SD</a:t>
            </a:r>
            <a:r>
              <a:rPr lang="zh-TW" altLang="en-US" sz="2400" dirty="0"/>
              <a:t>卡讀取模組</a:t>
            </a:r>
            <a:endParaRPr lang="en-US" altLang="zh-TW" sz="2400" dirty="0"/>
          </a:p>
          <a:p>
            <a:r>
              <a:rPr lang="en-US" altLang="zh-TW" sz="2400" dirty="0"/>
              <a:t>Ic2 LCD</a:t>
            </a:r>
            <a:r>
              <a:rPr lang="zh-TW" altLang="en-US" sz="2400" dirty="0"/>
              <a:t> </a:t>
            </a:r>
            <a:endParaRPr lang="en-US" altLang="zh-TW" sz="2400" dirty="0"/>
          </a:p>
          <a:p>
            <a:r>
              <a:rPr lang="zh-TW" altLang="en-US" sz="2400" dirty="0"/>
              <a:t>很多很多線</a:t>
            </a:r>
            <a:endParaRPr lang="en-US" altLang="zh-TW" sz="2400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201909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6600" b="1" dirty="0">
                <a:solidFill>
                  <a:srgbClr val="FF0000"/>
                </a:solidFill>
              </a:rPr>
              <a:t>藍芽傳送聲音出現問題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443" y="596453"/>
            <a:ext cx="8205126" cy="1823361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3257" y="1522980"/>
            <a:ext cx="8616198" cy="2391098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443" y="3238636"/>
            <a:ext cx="9023268" cy="1929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338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537304" y="614019"/>
            <a:ext cx="9603275" cy="1049235"/>
          </a:xfrm>
        </p:spPr>
        <p:txBody>
          <a:bodyPr>
            <a:noAutofit/>
          </a:bodyPr>
          <a:lstStyle/>
          <a:p>
            <a:r>
              <a:rPr lang="zh-TW" altLang="en-US" sz="7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遺照</a:t>
            </a: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877" y="1934308"/>
            <a:ext cx="8203988" cy="3860263"/>
          </a:xfrm>
        </p:spPr>
      </p:pic>
    </p:spTree>
    <p:extLst>
      <p:ext uri="{BB962C8B-B14F-4D97-AF65-F5344CB8AC3E}">
        <p14:creationId xmlns:p14="http://schemas.microsoft.com/office/powerpoint/2010/main" val="16976726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7200" b="1" dirty="0"/>
              <a:t>正在我準備放棄時</a:t>
            </a:r>
            <a:r>
              <a:rPr lang="en-US" altLang="zh-TW" sz="7200" b="1" dirty="0"/>
              <a:t>….</a:t>
            </a:r>
            <a:endParaRPr lang="zh-TW" altLang="en-US" sz="7200" b="1" dirty="0"/>
          </a:p>
        </p:txBody>
      </p:sp>
    </p:spTree>
    <p:extLst>
      <p:ext uri="{BB962C8B-B14F-4D97-AF65-F5344CB8AC3E}">
        <p14:creationId xmlns:p14="http://schemas.microsoft.com/office/powerpoint/2010/main" val="525051013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TM10001114[[fn=圖庫]]</Template>
  <TotalTime>5132</TotalTime>
  <Words>559</Words>
  <Application>Microsoft Office PowerPoint</Application>
  <PresentationFormat>寬螢幕</PresentationFormat>
  <Paragraphs>70</Paragraphs>
  <Slides>24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24</vt:i4>
      </vt:variant>
    </vt:vector>
  </HeadingPairs>
  <TitlesOfParts>
    <vt:vector size="28" baseType="lpstr">
      <vt:lpstr>新細明體</vt:lpstr>
      <vt:lpstr>Arial</vt:lpstr>
      <vt:lpstr>Gill Sans MT</vt:lpstr>
      <vt:lpstr>Gallery</vt:lpstr>
      <vt:lpstr>志明與他們的夥伴們</vt:lpstr>
      <vt:lpstr>靈感:手錶計算機</vt:lpstr>
      <vt:lpstr>手錶計算機的缺點</vt:lpstr>
      <vt:lpstr>作品:語音計算機</vt:lpstr>
      <vt:lpstr>一開始的計畫:   ARDUINO</vt:lpstr>
      <vt:lpstr>材料</vt:lpstr>
      <vt:lpstr>藍芽傳送聲音出現問題</vt:lpstr>
      <vt:lpstr>遺照</vt:lpstr>
      <vt:lpstr>PowerPoint 簡報</vt:lpstr>
      <vt:lpstr>PowerPoint 簡報</vt:lpstr>
      <vt:lpstr>PowerPoint 簡報</vt:lpstr>
      <vt:lpstr>PowerPoint 簡報</vt:lpstr>
      <vt:lpstr>PowerPoint 簡報</vt:lpstr>
      <vt:lpstr>馬上來玩一下，雖然還不是很會</vt:lpstr>
      <vt:lpstr>Python </vt:lpstr>
      <vt:lpstr>語音計算機程式碼</vt:lpstr>
      <vt:lpstr>強大的google</vt:lpstr>
      <vt:lpstr>算符轉換  x()y()</vt:lpstr>
      <vt:lpstr>物聯網:手機程式 </vt:lpstr>
      <vt:lpstr>一樣是PYTHON編寫的</vt:lpstr>
      <vt:lpstr>開發手機遇到的問題</vt:lpstr>
      <vt:lpstr>影片</vt:lpstr>
      <vt:lpstr>資料來源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志明與他們的夥伴們</dc:title>
  <dc:creator>明崴歐陽</dc:creator>
  <cp:lastModifiedBy>明崴 歐陽</cp:lastModifiedBy>
  <cp:revision>29</cp:revision>
  <dcterms:created xsi:type="dcterms:W3CDTF">2018-05-15T10:24:11Z</dcterms:created>
  <dcterms:modified xsi:type="dcterms:W3CDTF">2019-12-03T05:13:43Z</dcterms:modified>
</cp:coreProperties>
</file>

<file path=docProps/thumbnail.jpeg>
</file>